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0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07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6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37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7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32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21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97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0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34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66EA6-88BB-4DA1-AAF1-10D81974AB8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05D6-EEA0-4A66-AF4F-F6BDD42A2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6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769" y="226814"/>
            <a:ext cx="5063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ES" b="1" dirty="0">
                <a:solidFill>
                  <a:srgbClr val="404040"/>
                </a:solidFill>
                <a:latin typeface="Bitter"/>
              </a:rPr>
              <a:t>Oracle PL/SQL курсоры (CREATE CURSOR)</a:t>
            </a:r>
            <a:endParaRPr lang="es-ES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53" y="713803"/>
            <a:ext cx="6943725" cy="20288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6153" y="2951726"/>
            <a:ext cx="2988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dirty="0">
                <a:solidFill>
                  <a:srgbClr val="404040"/>
                </a:solidFill>
                <a:latin typeface="Bitter"/>
              </a:rPr>
              <a:t>ОБЪЯВЛЕНИЕ КУРСОРА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2" y="3136392"/>
            <a:ext cx="11379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Сипаттама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Курсор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PLSQL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кодында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жарияланған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белгілі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SELECT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операторы.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жариялау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үш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түрлі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синтаксисті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қарастырайық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2" y="41982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/>
              <a:t/>
            </a:r>
            <a:br>
              <a:rPr lang="ru-RU"/>
            </a:br>
            <a:r>
              <a:rPr lang="ru-RU">
                <a:solidFill>
                  <a:srgbClr val="222222"/>
                </a:solidFill>
                <a:latin typeface="arial" panose="020B0604020202020204" pitchFamily="34" charset="0"/>
              </a:rPr>
              <a:t>ПАРАМЕТРЛЕРІ ЖОҚ (ҚАРАПАЙЫМ)</a:t>
            </a:r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2" y="4953090"/>
            <a:ext cx="71056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94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4924" y="-117059"/>
            <a:ext cx="9234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Төменде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%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NOTFOUND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атрибутын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болатын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мысал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келтірілген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23" y="711460"/>
            <a:ext cx="10354103" cy="581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0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951" y="337361"/>
            <a:ext cx="3964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Bitter"/>
              </a:rPr>
              <a:t>SELECT FOR UPDATE </a:t>
            </a:r>
            <a:r>
              <a:rPr lang="ru-RU" b="1" dirty="0">
                <a:solidFill>
                  <a:srgbClr val="404040"/>
                </a:solidFill>
                <a:latin typeface="Bitter"/>
              </a:rPr>
              <a:t>ОПЕРАТОР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66" y="887247"/>
            <a:ext cx="11116031" cy="524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9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26" y="245872"/>
            <a:ext cx="11326876" cy="402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1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063" y="-60537"/>
            <a:ext cx="10892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Мысалы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c1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атты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төменде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көрсетілгендей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анықтауға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54" y="715543"/>
            <a:ext cx="6991350" cy="9239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1062" y="1422731"/>
            <a:ext cx="118009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kk-KZ" dirty="0" smtClean="0">
                <a:solidFill>
                  <a:srgbClr val="222222"/>
                </a:solidFill>
                <a:latin typeface="arial" panose="020B0604020202020204" pitchFamily="34" charset="0"/>
              </a:rPr>
              <a:t>ң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нәтижелер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жиынтығы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course_numbers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name_in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айнымалысына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сәйкес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келетін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name_in</a:t>
            </a:r>
            <a:r>
              <a:rPr lang="kk-KZ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болып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табылады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1062" y="20228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Төменде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осы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қолданатын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функция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берілген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71" y="2806640"/>
            <a:ext cx="7276920" cy="30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47" y="-1290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ПАРАМЕТРЛЕРІ бар курсор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30" y="517260"/>
            <a:ext cx="7058025" cy="13049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3130" y="1612988"/>
            <a:ext cx="10579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Мысалы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c2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атты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төменде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көрсетілгендей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анықтауға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30" y="2259319"/>
            <a:ext cx="7129104" cy="10001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3130" y="3044178"/>
            <a:ext cx="11519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нәтижелер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жиыны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курстың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course_numbers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оның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subject_id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ru-RU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subject_id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параметрін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қолданып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курсормен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алынған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subject_id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сәйкес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келеді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0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064" y="-945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ҚАЙТАРУ ШАРТЫ БАР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курсорлар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1063" y="228600"/>
            <a:ext cx="10150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Соңында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қайтару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шарты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бар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жариялай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аламыз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62" y="874931"/>
            <a:ext cx="7124700" cy="1476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94580" y="2113084"/>
            <a:ext cx="9813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Мысалы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c3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атты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төменде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көрсетілгендей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анықтауға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80" y="2856331"/>
            <a:ext cx="7038975" cy="10763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94580" y="3932656"/>
            <a:ext cx="10046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Осы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нәтижелер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жиыны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тақырыбы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‘Математика’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болып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табылатын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course_tbl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бағандары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35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916" y="225089"/>
            <a:ext cx="170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404040"/>
                </a:solidFill>
                <a:latin typeface="Gudea"/>
              </a:rPr>
              <a:t>Операторлар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1916" y="594421"/>
            <a:ext cx="2386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Bitter"/>
              </a:rPr>
              <a:t>OPEN </a:t>
            </a:r>
            <a:r>
              <a:rPr lang="ru-RU" b="1" dirty="0" smtClean="0">
                <a:solidFill>
                  <a:srgbClr val="404040"/>
                </a:solidFill>
                <a:latin typeface="Bitter"/>
              </a:rPr>
              <a:t>ОПЕРАТОРЫ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916" y="6867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/>
              <a:t/>
            </a:r>
            <a:br>
              <a:rPr lang="ru-RU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Сипаттама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1915" y="1056086"/>
            <a:ext cx="111002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жариялағаннан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кейін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ашатын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келесі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қадам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- ​​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OPEN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операторы.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13" y="1585974"/>
            <a:ext cx="6486525" cy="97155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9913" y="2473987"/>
            <a:ext cx="11473859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Параметрлер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немесе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аргументтер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cursor_name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-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сіз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ашқыңыз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келетін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lang="ru-RU" altLang="ru-RU" sz="2100" dirty="0" err="1" smtClean="0">
                <a:solidFill>
                  <a:srgbClr val="222222"/>
                </a:solidFill>
                <a:latin typeface="inherit"/>
              </a:rPr>
              <a:t>курсордын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аты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Мысалы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, c1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курсорын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келесі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пәрменмен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ашуға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болады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: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13" y="3532490"/>
            <a:ext cx="3752850" cy="4000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1730" y="3732515"/>
            <a:ext cx="11385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/>
            </a:r>
            <a:br>
              <a:rPr lang="ru-RU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Төменде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OPEN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операторын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пайдалану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әдісі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көрсетілген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6238" y="3085063"/>
            <a:ext cx="5209146" cy="365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8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607" y="200883"/>
            <a:ext cx="2501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Bitter"/>
              </a:rPr>
              <a:t>FETCH </a:t>
            </a:r>
            <a:r>
              <a:rPr lang="ru-RU" b="1" dirty="0" smtClean="0">
                <a:solidFill>
                  <a:srgbClr val="404040"/>
                </a:solidFill>
                <a:latin typeface="Bitter"/>
              </a:rPr>
              <a:t>ОПЕРАТОРЫ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8607" y="712344"/>
            <a:ext cx="11983393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Сипаттама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курсорды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қолданудың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мақсаты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,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көп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жағдайда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,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курсордан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жолдарды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мәліметтерге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қандай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-да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бір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жұмыс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түрі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орындалатын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етіп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алу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болып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табылады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 </a:t>
            </a:r>
            <a:r>
              <a:rPr lang="ru-RU" altLang="ru-RU" sz="2100" dirty="0" err="1" smtClean="0">
                <a:solidFill>
                  <a:srgbClr val="222222"/>
                </a:solidFill>
                <a:latin typeface="inherit"/>
              </a:rPr>
              <a:t>Курсорды</a:t>
            </a:r>
            <a:r>
              <a:rPr lang="ru-RU" altLang="ru-RU" sz="2100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жариялап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,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ашқаннан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кейін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келесі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қадам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- ​​FETCH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операторының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көмегімен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курсордан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жолдар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алу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07" y="1788714"/>
            <a:ext cx="5895975" cy="78105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60" y="2756821"/>
            <a:ext cx="11850043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Параметрлер немесе аргументтер cursor_name - қатарларды шығарғыңыз келетін меңзердің аты. variable_list - курсордың нәтижелер жиынын сақтағыңыз келетін айнымалылардың үтірмен бөлінген тізімі.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594" y="351002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Мысал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Меңзерді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осылай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анықтайық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56" y="4325047"/>
            <a:ext cx="9737892" cy="176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5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686" y="0"/>
            <a:ext cx="886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Осы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курсордан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деректерді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алу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пайдаланылатын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команда: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74" y="781902"/>
            <a:ext cx="4625880" cy="40545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6685" y="984628"/>
            <a:ext cx="11691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команда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санның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айнымалысындағы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бірінші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курс_санын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таңдайды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Келесі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-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FETCH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операторын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қалай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болатындығын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көрсететін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функция.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974" y="1907958"/>
            <a:ext cx="11013032" cy="469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3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022" y="159940"/>
            <a:ext cx="2498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Bitter"/>
              </a:rPr>
              <a:t>CLOSE </a:t>
            </a:r>
            <a:r>
              <a:rPr lang="ru-RU" b="1" dirty="0" err="1" smtClean="0">
                <a:solidFill>
                  <a:srgbClr val="404040"/>
                </a:solidFill>
                <a:latin typeface="Bitter"/>
              </a:rPr>
              <a:t>ОПЕРАТОРы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022" y="344606"/>
            <a:ext cx="119279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Сипаттама</a:t>
            </a:r>
            <a:endParaRPr lang="ru-RU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Курсормен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жұмыс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істеудің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соңғы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кезеңі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- оны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қолданып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болғаннан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кейін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оны жабу.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18" y="1267935"/>
            <a:ext cx="7519988" cy="94300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4022" y="2366225"/>
            <a:ext cx="11555164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Параметрлер немесе аргументтер cursor_name - жабылатын курсордың аты. Мысалы, c1 деп аталған курсорды келесі пәрменмен жабуға болады: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66" y="3166352"/>
            <a:ext cx="7067550" cy="4762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2011" y="3404477"/>
            <a:ext cx="5176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Төменде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FETCH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операторын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қалай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болатындығы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көрсетілген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9661" y="2977301"/>
            <a:ext cx="5789993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4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065" y="187236"/>
            <a:ext cx="4233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dirty="0">
                <a:solidFill>
                  <a:srgbClr val="404040"/>
                </a:solidFill>
                <a:latin typeface="Bitter"/>
              </a:rPr>
              <a:t>АТРИБУТЫ КУРСОРА </a:t>
            </a:r>
            <a:r>
              <a:rPr lang="en-US" b="1" dirty="0">
                <a:solidFill>
                  <a:srgbClr val="404040"/>
                </a:solidFill>
                <a:latin typeface="Bitter"/>
              </a:rPr>
              <a:t>Oracle/PLSQL</a:t>
            </a:r>
            <a:endParaRPr lang="en-US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065" y="371902"/>
            <a:ext cx="11702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Курсормен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жұмыс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жасағанда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курсордың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күйін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анықтау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керек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Төменде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сіз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болатын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курсор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атрибуттарының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тізімі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берілген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12904"/>
              </p:ext>
            </p:extLst>
          </p:nvPr>
        </p:nvGraphicFramePr>
        <p:xfrm>
          <a:off x="535098" y="1295232"/>
          <a:ext cx="11079146" cy="5037329"/>
        </p:xfrm>
        <a:graphic>
          <a:graphicData uri="http://schemas.openxmlformats.org/drawingml/2006/table">
            <a:tbl>
              <a:tblPr/>
              <a:tblGrid>
                <a:gridCol w="5539573">
                  <a:extLst>
                    <a:ext uri="{9D8B030D-6E8A-4147-A177-3AD203B41FA5}">
                      <a16:colId xmlns:a16="http://schemas.microsoft.com/office/drawing/2014/main" val="3430762783"/>
                    </a:ext>
                  </a:extLst>
                </a:gridCol>
                <a:gridCol w="5539573">
                  <a:extLst>
                    <a:ext uri="{9D8B030D-6E8A-4147-A177-3AD203B41FA5}">
                      <a16:colId xmlns:a16="http://schemas.microsoft.com/office/drawing/2014/main" val="1471970183"/>
                    </a:ext>
                  </a:extLst>
                </a:gridCol>
              </a:tblGrid>
              <a:tr h="385862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000" b="1" dirty="0" err="1" smtClean="0">
                          <a:effectLst/>
                          <a:latin typeface="inherit"/>
                        </a:rPr>
                        <a:t>Атрибуттар</a:t>
                      </a:r>
                      <a:endParaRPr lang="ru-RU" sz="2000" b="1" dirty="0">
                        <a:effectLst/>
                        <a:latin typeface="inherit"/>
                      </a:endParaRP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000" b="1" dirty="0" err="1" smtClean="0">
                          <a:effectLst/>
                          <a:latin typeface="inherit"/>
                        </a:rPr>
                        <a:t>Сипаттамасы</a:t>
                      </a:r>
                      <a:endParaRPr lang="ru-RU" sz="2000" b="1" dirty="0">
                        <a:effectLst/>
                        <a:latin typeface="inherit"/>
                      </a:endParaRP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051009"/>
                  </a:ext>
                </a:extLst>
              </a:tr>
              <a:tr h="3088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effectLst/>
                          <a:latin typeface="inherit"/>
                        </a:rPr>
                        <a:t>%ISOPEN</a:t>
                      </a: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kk-KZ" sz="1400" dirty="0" smtClean="0"/>
                        <a:t>- Курсор ашық болса TRUE, курсор жабық болса FALSE - қайтарады.</a:t>
                      </a:r>
                      <a:endParaRPr lang="ru-RU" sz="1400" b="0" dirty="0">
                        <a:effectLst/>
                        <a:latin typeface="inherit"/>
                      </a:endParaRP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74587"/>
                  </a:ext>
                </a:extLst>
              </a:tr>
              <a:tr h="16949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effectLst/>
                          <a:latin typeface="inherit"/>
                        </a:rPr>
                        <a:t>%FOUND</a:t>
                      </a: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85750" algn="l" defTabSz="914400" rtl="0" eaLnBrk="1" fontAlgn="base" latinLnBrk="0" hangingPunct="1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Курсор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жарияланған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бірақ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ашық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болмаса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INVALID_CURSOR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мәнін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қайтарады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курсор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жабық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болса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indent="-285750" algn="l" defTabSz="914400" rtl="0" eaLnBrk="1" fontAlgn="base" latinLnBrk="0" hangingPunct="1">
                        <a:buFontTx/>
                        <a:buChar char="-"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Меңзер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ашық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болса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бірақ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таңдау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жасалмаса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мәнін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қайтарады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indent="-285750" algn="l" defTabSz="914400" rtl="0" eaLnBrk="1" fontAlgn="base" latinLnBrk="0" hangingPunct="1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Үлгі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сәтті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аяқталған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болса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ШЫН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мәнін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қайтарады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-285750" algn="l" defTabSz="914400" rtl="0" eaLnBrk="1" fontAlgn="base" latinLnBrk="0" hangingPunct="1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Жолдар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қайтарылмаса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ЖАЛҒАН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мәнін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қайтарады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853858"/>
                  </a:ext>
                </a:extLst>
              </a:tr>
              <a:tr h="127941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inherit"/>
                        </a:rPr>
                        <a:t>%NOTFOUND</a:t>
                      </a: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base">
                        <a:buFontTx/>
                        <a:buChar char="-"/>
                      </a:pPr>
                      <a:r>
                        <a:rPr lang="kk-KZ" sz="1400" dirty="0" smtClean="0"/>
                        <a:t>курсор жарияланған, бірақ ашық болмаса, INVALID_CURSOR мәнін қайтарады; немесе курсор жабық болса.</a:t>
                      </a:r>
                    </a:p>
                    <a:p>
                      <a:pPr marL="285750" indent="-285750" algn="l" fontAlgn="base">
                        <a:buFontTx/>
                        <a:buChar char="-"/>
                      </a:pPr>
                      <a:r>
                        <a:rPr lang="kk-KZ" sz="1400" dirty="0" smtClean="0"/>
                        <a:t> Меңзер ашық болса, бірақ таңдау жасалмаса, NULL мәнін қайтарыңыз. </a:t>
                      </a:r>
                    </a:p>
                    <a:p>
                      <a:pPr marL="285750" indent="-285750" algn="l" fontAlgn="base">
                        <a:buFontTx/>
                        <a:buChar char="-"/>
                      </a:pPr>
                      <a:r>
                        <a:rPr lang="kk-KZ" sz="1400" dirty="0" smtClean="0"/>
                        <a:t> Егер алу сәтті болса, ЖАЛҒАН мәнін қайтарады. </a:t>
                      </a:r>
                    </a:p>
                    <a:p>
                      <a:pPr marL="285750" indent="-285750" algn="l" fontAlgn="base">
                        <a:buFontTx/>
                        <a:buChar char="-"/>
                      </a:pPr>
                      <a:r>
                        <a:rPr lang="kk-KZ" sz="1400" dirty="0" smtClean="0"/>
                        <a:t> Егер жолдар қайтарылмаса, ШЫН мәнін қайтарады.</a:t>
                      </a:r>
                      <a:endParaRPr lang="ru-RU" sz="1400" b="0" dirty="0">
                        <a:effectLst/>
                        <a:latin typeface="inherit"/>
                      </a:endParaRP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413962"/>
                  </a:ext>
                </a:extLst>
              </a:tr>
              <a:tr h="133517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effectLst/>
                          <a:latin typeface="inherit"/>
                        </a:rPr>
                        <a:t>%ROWCOUNT</a:t>
                      </a: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base">
                        <a:buFontTx/>
                        <a:buChar char="-"/>
                      </a:pPr>
                      <a:r>
                        <a:rPr lang="kk-KZ" sz="1400" dirty="0" smtClean="0"/>
                        <a:t>Курсор</a:t>
                      </a:r>
                      <a:r>
                        <a:rPr lang="kk-KZ" sz="1400" baseline="0" dirty="0" smtClean="0"/>
                        <a:t> </a:t>
                      </a:r>
                      <a:r>
                        <a:rPr lang="kk-KZ" sz="1400" dirty="0" smtClean="0"/>
                        <a:t> жарияланған, бірақ ашық болмаса, INVALID_CURSOR мәнін қайтарады; немесе курсор жабық болса. </a:t>
                      </a:r>
                    </a:p>
                    <a:p>
                      <a:pPr marL="285750" indent="-285750" algn="l" fontAlgn="base">
                        <a:buFontTx/>
                        <a:buChar char="-"/>
                      </a:pPr>
                      <a:r>
                        <a:rPr lang="kk-KZ" sz="1400" dirty="0" smtClean="0"/>
                        <a:t> қайтарылған жолдар санын қайтарады. </a:t>
                      </a:r>
                    </a:p>
                    <a:p>
                      <a:pPr marL="285750" indent="-285750" algn="l" fontAlgn="base">
                        <a:buFontTx/>
                        <a:buChar char="-"/>
                      </a:pPr>
                      <a:r>
                        <a:rPr lang="kk-KZ" sz="1400" dirty="0" smtClean="0"/>
                        <a:t> ROWCOUNT атрибуты бүкіл курсорды өтпейінше нақты жолдар санын бермейді. Басқаша айтқанда, курсорды ашқаннан кейін оның қанша сызық екенін айту үшін осы атрибутқа сенбеу керек.</a:t>
                      </a:r>
                      <a:endParaRPr lang="ru-RU" sz="1400" b="0" dirty="0">
                        <a:effectLst/>
                        <a:latin typeface="inherit"/>
                      </a:endParaRPr>
                    </a:p>
                  </a:txBody>
                  <a:tcPr marL="32328" marR="32328" marT="16164" marB="1616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261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959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544</Words>
  <Application>Microsoft Office PowerPoint</Application>
  <PresentationFormat>Широкоэкранный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</vt:lpstr>
      <vt:lpstr>Bitter</vt:lpstr>
      <vt:lpstr>Calibri</vt:lpstr>
      <vt:lpstr>Calibri Light</vt:lpstr>
      <vt:lpstr>Gudea</vt:lpstr>
      <vt:lpstr>inherit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Акылаев Жасулан</dc:creator>
  <cp:lastModifiedBy>Акылаев Жасулан</cp:lastModifiedBy>
  <cp:revision>36</cp:revision>
  <dcterms:created xsi:type="dcterms:W3CDTF">2020-10-20T06:14:18Z</dcterms:created>
  <dcterms:modified xsi:type="dcterms:W3CDTF">2020-10-23T12:59:36Z</dcterms:modified>
</cp:coreProperties>
</file>